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97" r:id="rId2"/>
    <p:sldId id="301" r:id="rId3"/>
    <p:sldId id="302" r:id="rId4"/>
    <p:sldId id="312" r:id="rId5"/>
    <p:sldId id="303" r:id="rId6"/>
    <p:sldId id="313" r:id="rId7"/>
    <p:sldId id="304" r:id="rId8"/>
    <p:sldId id="305" r:id="rId9"/>
    <p:sldId id="306" r:id="rId10"/>
    <p:sldId id="311" r:id="rId11"/>
    <p:sldId id="308" r:id="rId12"/>
    <p:sldId id="307" r:id="rId13"/>
    <p:sldId id="309" r:id="rId14"/>
    <p:sldId id="310" r:id="rId15"/>
    <p:sldId id="283" r:id="rId16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72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ire Morvan" initials="CM" lastIdx="2" clrIdx="0">
    <p:extLst>
      <p:ext uri="{19B8F6BF-5375-455C-9EA6-DF929625EA0E}">
        <p15:presenceInfo xmlns:p15="http://schemas.microsoft.com/office/powerpoint/2012/main" userId="S::claire.morvan@eun.org::112c4afd-f9ee-4a4c-9f94-9a5861c8747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D45"/>
    <a:srgbClr val="0777BE"/>
    <a:srgbClr val="054D73"/>
    <a:srgbClr val="FFD520"/>
    <a:srgbClr val="05598D"/>
    <a:srgbClr val="47B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DF6E17-F27C-45B3-A8CF-BDAC08E784DB}" v="36" dt="2024-10-03T15:27:34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482" autoAdjust="0"/>
  </p:normalViewPr>
  <p:slideViewPr>
    <p:cSldViewPr snapToGrid="0">
      <p:cViewPr varScale="1">
        <p:scale>
          <a:sx n="75" d="100"/>
          <a:sy n="75" d="100"/>
        </p:scale>
        <p:origin x="974" y="86"/>
      </p:cViewPr>
      <p:guideLst>
        <p:guide orient="horz" pos="432"/>
        <p:guide pos="384"/>
        <p:guide orient="horz" pos="2160"/>
        <p:guide pos="72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B2CF2-66D8-4161-B4C2-B724701AE9BF}" type="datetimeFigureOut">
              <a:rPr lang="en-BE" smtClean="0"/>
              <a:t>10/07/2024</a:t>
            </a:fld>
            <a:endParaRPr lang="en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C1903-8B61-4870-96C5-28B8BA84656F}" type="slidenum">
              <a:rPr lang="en-BE" smtClean="0"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3299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B35FA6"/>
                </a:solidFill>
                <a:effectLst/>
                <a:latin typeface="Arial" panose="020B0604020202020204" pitchFamily="34" charset="0"/>
              </a:rPr>
              <a:t>Digital citizenship is the ability to navigate our digital environments in a way that's safe and responsible and to actively and respectfully engage in these spaces. </a:t>
            </a:r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1903-8B61-4870-96C5-28B8BA84656F}" type="slidenum">
              <a:rPr lang="en-BE" smtClean="0"/>
              <a:t>1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5133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sz="1800" b="0" i="0" u="none" strike="noStrike" baseline="0" dirty="0" err="1">
                <a:solidFill>
                  <a:srgbClr val="58595B"/>
                </a:solidFill>
                <a:latin typeface="CenturyGothic"/>
              </a:rPr>
              <a:t>Children</a:t>
            </a:r>
            <a:r>
              <a:rPr lang="es-ES" sz="1800" b="0" i="0" u="none" strike="noStrike" baseline="0" dirty="0">
                <a:solidFill>
                  <a:srgbClr val="58595B"/>
                </a:solidFill>
                <a:latin typeface="CenturyGothic"/>
              </a:rPr>
              <a:t> in the EU</a:t>
            </a:r>
            <a:r>
              <a:rPr lang="en-001" sz="1800" b="0" i="0" u="none" strike="noStrike" baseline="0" dirty="0">
                <a:solidFill>
                  <a:srgbClr val="58595B"/>
                </a:solidFill>
                <a:latin typeface="CenturyGothic"/>
              </a:rPr>
              <a:t> </a:t>
            </a:r>
            <a:r>
              <a:rPr lang="en-GB" sz="1800" b="0" i="0" u="none" strike="noStrike" baseline="0" dirty="0">
                <a:solidFill>
                  <a:srgbClr val="58595B"/>
                </a:solidFill>
                <a:latin typeface="CenturyGothic"/>
              </a:rPr>
              <a:t>in 2020 spent twice as much time – estimated at almost three hours a day – online as in 2010</a:t>
            </a:r>
            <a:r>
              <a:rPr lang="en-001" sz="1800" b="0" i="0" u="none" strike="noStrike" baseline="0" dirty="0">
                <a:solidFill>
                  <a:srgbClr val="58595B"/>
                </a:solidFill>
                <a:latin typeface="CenturyGothic"/>
              </a:rPr>
              <a:t> (</a:t>
            </a:r>
            <a:r>
              <a:rPr lang="en-GB" sz="1800" b="0" i="0" u="none" strike="noStrike" baseline="0" dirty="0">
                <a:solidFill>
                  <a:srgbClr val="58595B"/>
                </a:solidFill>
                <a:latin typeface="CenturyGothic"/>
              </a:rPr>
              <a:t>EU Kids Online 2020: Survey results from 19 countries</a:t>
            </a:r>
            <a:r>
              <a:rPr lang="en-001" sz="1800" b="0" i="0" u="none" strike="noStrike" baseline="0" dirty="0">
                <a:solidFill>
                  <a:srgbClr val="58595B"/>
                </a:solidFill>
                <a:latin typeface="CenturyGothic"/>
              </a:rPr>
              <a:t>)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1903-8B61-4870-96C5-28B8BA84656F}" type="slidenum">
              <a:rPr lang="en-BE" smtClean="0"/>
              <a:t>11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522075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1903-8B61-4870-96C5-28B8BA84656F}" type="slidenum">
              <a:rPr lang="en-BE" smtClean="0"/>
              <a:t>13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041259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1903-8B61-4870-96C5-28B8BA84656F}" type="slidenum">
              <a:rPr lang="en-BE" smtClean="0"/>
              <a:t>2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411780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1903-8B61-4870-96C5-28B8BA84656F}" type="slidenum">
              <a:rPr lang="en-BE" smtClean="0"/>
              <a:t>4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81651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lang="en-001" sz="2000" dirty="0"/>
              <a:t>The first definition is more of a warning, the second definition highlights the potent</a:t>
            </a:r>
            <a:r>
              <a:rPr lang="es-ES" sz="2000" dirty="0" err="1"/>
              <a:t>ia</a:t>
            </a:r>
            <a:r>
              <a:rPr lang="en-001" sz="2000" dirty="0"/>
              <a:t>l for digital technologies to have a positive impact on health</a:t>
            </a:r>
          </a:p>
          <a:p>
            <a:pPr marL="0" indent="0">
              <a:lnSpc>
                <a:spcPct val="150000"/>
              </a:lnSpc>
              <a:buClr>
                <a:schemeClr val="accent4"/>
              </a:buClr>
              <a:buSzPct val="150000"/>
              <a:buFont typeface="Arial" panose="020B0604020202020204" pitchFamily="34" charset="0"/>
              <a:buNone/>
            </a:pPr>
            <a:endParaRPr lang="en-001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Clr>
                <a:schemeClr val="accent4"/>
              </a:buClr>
              <a:buSzPct val="150000"/>
              <a:buFont typeface="Arial" panose="020B0604020202020204" pitchFamily="34" charset="0"/>
              <a:buNone/>
            </a:pPr>
            <a:r>
              <a:rPr lang="en-001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wellbeing as an </a:t>
            </a: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001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merging concern in schools: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001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yberbullying becoming a more prevalent type of bullying</a:t>
            </a:r>
          </a:p>
          <a:p>
            <a:pPr marL="742950" lvl="1" indent="-285750">
              <a:lnSpc>
                <a:spcPct val="150000"/>
              </a:lnSpc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en-B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technology increasigly used in learning activities</a:t>
            </a:r>
          </a:p>
          <a:p>
            <a:pPr marL="742950" lvl="1" indent="-285750">
              <a:lnSpc>
                <a:spcPct val="150000"/>
              </a:lnSpc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LID4096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Privacy and data protection</a:t>
            </a:r>
            <a:endParaRPr lang="en-B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1903-8B61-4870-96C5-28B8BA84656F}" type="slidenum">
              <a:rPr lang="en-BE" smtClean="0"/>
              <a:t>5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84230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1903-8B61-4870-96C5-28B8BA84656F}" type="slidenum">
              <a:rPr lang="en-BE" smtClean="0"/>
              <a:t>6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819827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01" dirty="0"/>
              <a:t>According to OECD, students need support in developing knowledge AND attitudes and values to promote wellbeing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1903-8B61-4870-96C5-28B8BA84656F}" type="slidenum">
              <a:rPr lang="en-BE" smtClean="0"/>
              <a:t>7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66769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Schools in NL, PT and SP now banning devices (phones). Needed?</a:t>
            </a:r>
          </a:p>
          <a:p>
            <a:endParaRPr lang="LID4096" dirty="0"/>
          </a:p>
          <a:p>
            <a:r>
              <a:rPr lang="LID4096" dirty="0"/>
              <a:t>Learning is a social activity -&gt; Tech can promote that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1903-8B61-4870-96C5-28B8BA84656F}" type="slidenum">
              <a:rPr lang="en-BE" smtClean="0"/>
              <a:t>8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025303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Social and emotional skills are needed for wellbeing in a digitalised world</a:t>
            </a:r>
          </a:p>
          <a:p>
            <a:pPr algn="l"/>
            <a:r>
              <a:rPr lang="en-GB" sz="1800" b="0" i="0" u="none" strike="noStrike" baseline="0" dirty="0">
                <a:solidFill>
                  <a:srgbClr val="58595B"/>
                </a:solidFill>
                <a:latin typeface="CenturyGothic"/>
              </a:rPr>
              <a:t>Student agency for 2030, </a:t>
            </a:r>
            <a:r>
              <a:rPr lang="en-GB" sz="1800" b="0" i="0" u="none" strike="noStrike" baseline="0" dirty="0">
                <a:solidFill>
                  <a:srgbClr val="0778BF"/>
                </a:solidFill>
                <a:latin typeface="CenturyGothic"/>
              </a:rPr>
              <a:t>defined by the OECD </a:t>
            </a:r>
            <a:r>
              <a:rPr lang="en-GB" sz="1800" b="0" i="0" u="none" strike="noStrike" baseline="0" dirty="0">
                <a:solidFill>
                  <a:srgbClr val="58595B"/>
                </a:solidFill>
                <a:latin typeface="CenturyGothic"/>
              </a:rPr>
              <a:t>as the capacity to set a goal, reflect and act</a:t>
            </a:r>
          </a:p>
          <a:p>
            <a:pPr algn="l"/>
            <a:r>
              <a:rPr lang="en-GB" sz="1800" b="0" i="0" u="none" strike="noStrike" baseline="0" dirty="0">
                <a:solidFill>
                  <a:srgbClr val="58595B"/>
                </a:solidFill>
                <a:latin typeface="CenturyGothic"/>
              </a:rPr>
              <a:t>responsibly to effect change, is rooted in the belief that students have the ability and the will to</a:t>
            </a:r>
          </a:p>
          <a:p>
            <a:pPr algn="l"/>
            <a:r>
              <a:rPr lang="en-GB" sz="1800" b="0" i="0" u="none" strike="noStrike" baseline="0" dirty="0">
                <a:solidFill>
                  <a:srgbClr val="58595B"/>
                </a:solidFill>
                <a:latin typeface="CenturyGothic"/>
              </a:rPr>
              <a:t>influence positively their own lives and the world around them.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1903-8B61-4870-96C5-28B8BA84656F}" type="slidenum">
              <a:rPr lang="en-BE" smtClean="0"/>
              <a:t>9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26146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C1903-8B61-4870-96C5-28B8BA84656F}" type="slidenum">
              <a:rPr lang="en-BE" smtClean="0"/>
              <a:t>10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5819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2004E988-70BD-49A3-A818-C7A302B7DC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" b="15596"/>
          <a:stretch/>
        </p:blipFill>
        <p:spPr>
          <a:xfrm>
            <a:off x="-1622" y="-491067"/>
            <a:ext cx="12193622" cy="7349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D57C59-C444-4910-9C4C-CFBA66866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7622" y="677006"/>
            <a:ext cx="7770778" cy="1772547"/>
          </a:xfrm>
        </p:spPr>
        <p:txBody>
          <a:bodyPr anchor="b"/>
          <a:lstStyle>
            <a:lvl1pPr algn="l">
              <a:defRPr sz="36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76B618-6C37-4BBE-BD64-1923FDED1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022" y="2634794"/>
            <a:ext cx="7770778" cy="98047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4A19BC00-B9F6-4D19-8397-C01872FA6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40" y="192018"/>
            <a:ext cx="1765138" cy="871537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998876B-FFC7-463F-8084-BADB8E8651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3022" y="5813223"/>
            <a:ext cx="3634811" cy="871537"/>
          </a:xfrm>
        </p:spPr>
        <p:txBody>
          <a:bodyPr anchor="ctr">
            <a:normAutofit/>
          </a:bodyPr>
          <a:lstStyle>
            <a:lvl1pPr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78EA0A-9E8E-49E9-ABE0-4713AE7675BB}"/>
              </a:ext>
            </a:extLst>
          </p:cNvPr>
          <p:cNvCxnSpPr/>
          <p:nvPr userDrawn="1"/>
        </p:nvCxnSpPr>
        <p:spPr>
          <a:xfrm>
            <a:off x="1143000" y="2531533"/>
            <a:ext cx="1854200" cy="0"/>
          </a:xfrm>
          <a:prstGeom prst="line">
            <a:avLst/>
          </a:prstGeom>
          <a:ln w="38100" cap="rnd">
            <a:solidFill>
              <a:srgbClr val="0777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47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4551E2-11D6-47D2-B63E-2B0F0736D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F0ACA7-6C26-4D9D-AA75-F8FF5DF3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57702"/>
            <a:ext cx="3319461" cy="218456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4D750E0-6784-4E54-AA8F-2C4DE9A49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952592"/>
            <a:ext cx="3319461" cy="324770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8DE78D-3B3E-4279-8C54-5F79EDE72E20}"/>
              </a:ext>
            </a:extLst>
          </p:cNvPr>
          <p:cNvSpPr/>
          <p:nvPr userDrawn="1"/>
        </p:nvSpPr>
        <p:spPr>
          <a:xfrm>
            <a:off x="838200" y="2871585"/>
            <a:ext cx="1858470" cy="51683"/>
          </a:xfrm>
          <a:prstGeom prst="rect">
            <a:avLst/>
          </a:prstGeom>
          <a:gradFill flip="none" rotWithShape="1">
            <a:gsLst>
              <a:gs pos="0">
                <a:srgbClr val="FFD520"/>
              </a:gs>
              <a:gs pos="100000">
                <a:srgbClr val="FFD52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145DF-CA75-459A-A0B0-FF0350B6E5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noProof="0" smtClean="0"/>
              <a:pPr/>
              <a:t>‹#›</a:t>
            </a:fld>
            <a:endParaRPr lang="en-GB" b="1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BF000-662E-476B-8A6C-4FACFCA198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13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1EFB9F87-DE34-41F5-A66D-4BAB0DA063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717253"/>
            <a:ext cx="12192000" cy="5204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95E22B-7CFD-4686-A499-C3B7ABFF54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0421" y="610510"/>
            <a:ext cx="2491158" cy="12300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99CE38-9837-4EEE-80D8-B86545DA36C3}"/>
              </a:ext>
            </a:extLst>
          </p:cNvPr>
          <p:cNvSpPr txBox="1"/>
          <p:nvPr userDrawn="1"/>
        </p:nvSpPr>
        <p:spPr>
          <a:xfrm>
            <a:off x="2795588" y="2967335"/>
            <a:ext cx="660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0" noProof="0" dirty="0">
                <a:solidFill>
                  <a:schemeClr val="accent2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0886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A3E28-EFA3-40CB-B6FE-6EC29E232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6552"/>
            <a:ext cx="10972800" cy="45656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7229E6-C077-4C84-8AC1-245EF502AF17}"/>
              </a:ext>
            </a:extLst>
          </p:cNvPr>
          <p:cNvSpPr/>
          <p:nvPr userDrawn="1"/>
        </p:nvSpPr>
        <p:spPr>
          <a:xfrm>
            <a:off x="609601" y="1129754"/>
            <a:ext cx="1858470" cy="51683"/>
          </a:xfrm>
          <a:prstGeom prst="rect">
            <a:avLst/>
          </a:prstGeom>
          <a:gradFill flip="none" rotWithShape="1">
            <a:gsLst>
              <a:gs pos="0">
                <a:srgbClr val="FFD520"/>
              </a:gs>
              <a:gs pos="100000">
                <a:srgbClr val="FFD52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FEC06-4E20-43FA-82DA-6C60288947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noProof="0" smtClean="0"/>
              <a:pPr/>
              <a:t>‹#›</a:t>
            </a:fld>
            <a:endParaRPr lang="en-GB" b="1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28BC78-FCB6-4834-B620-16B7D96F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441E548-95AC-415A-88CE-26804D54A0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95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88">
          <p15:clr>
            <a:srgbClr val="FBAE40"/>
          </p15:clr>
        </p15:guide>
        <p15:guide id="2" pos="3792">
          <p15:clr>
            <a:srgbClr val="FBAE40"/>
          </p15:clr>
        </p15:guide>
        <p15:guide id="3" pos="5040">
          <p15:clr>
            <a:srgbClr val="FBAE40"/>
          </p15:clr>
        </p15:guide>
        <p15:guide id="4" pos="4944">
          <p15:clr>
            <a:srgbClr val="FBAE40"/>
          </p15:clr>
        </p15:guide>
        <p15:guide id="5" pos="2736">
          <p15:clr>
            <a:srgbClr val="FBAE40"/>
          </p15:clr>
        </p15:guide>
        <p15:guide id="6" pos="2640">
          <p15:clr>
            <a:srgbClr val="FBAE40"/>
          </p15:clr>
        </p15:guide>
        <p15:guide id="7" pos="432">
          <p15:clr>
            <a:srgbClr val="FBAE40"/>
          </p15:clr>
        </p15:guide>
        <p15:guide id="8" pos="7248">
          <p15:clr>
            <a:srgbClr val="FBAE40"/>
          </p15:clr>
        </p15:guide>
        <p15:guide id="9" orient="horz" pos="244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0DC678A-7683-4773-BD0F-C2D04FBAA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799"/>
            <a:ext cx="10972800" cy="3651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BE17D6-C811-4FD3-AB91-5C23BD4F8C5C}"/>
              </a:ext>
            </a:extLst>
          </p:cNvPr>
          <p:cNvSpPr/>
          <p:nvPr userDrawn="1"/>
        </p:nvSpPr>
        <p:spPr>
          <a:xfrm>
            <a:off x="609601" y="1129754"/>
            <a:ext cx="1858470" cy="51683"/>
          </a:xfrm>
          <a:prstGeom prst="rect">
            <a:avLst/>
          </a:prstGeom>
          <a:gradFill flip="none" rotWithShape="1">
            <a:gsLst>
              <a:gs pos="0">
                <a:srgbClr val="FFD520"/>
              </a:gs>
              <a:gs pos="100000">
                <a:srgbClr val="FFD52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5DAE2CE5-6598-4738-8A43-3D45C1761973}"/>
              </a:ext>
            </a:extLst>
          </p:cNvPr>
          <p:cNvSpPr/>
          <p:nvPr userDrawn="1"/>
        </p:nvSpPr>
        <p:spPr>
          <a:xfrm rot="9829951">
            <a:off x="-2907603" y="-1157662"/>
            <a:ext cx="13846062" cy="4052044"/>
          </a:xfrm>
          <a:prstGeom prst="arc">
            <a:avLst>
              <a:gd name="adj1" fmla="val 11722184"/>
              <a:gd name="adj2" fmla="val 20164404"/>
            </a:avLst>
          </a:prstGeom>
          <a:ln w="12700">
            <a:solidFill>
              <a:srgbClr val="0777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C35FB5-1D8A-45A9-8EF0-BD445029C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noProof="0" smtClean="0"/>
              <a:pPr/>
              <a:t>‹#›</a:t>
            </a:fld>
            <a:endParaRPr lang="en-GB" b="1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AA462-3EB6-484A-88EE-9872B3AA1E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61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ground - Items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FFC6E3A8-5CF8-4428-86A1-3589A2700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799"/>
            <a:ext cx="10972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B4DA04-AEDF-4403-860B-951570FD7C85}"/>
              </a:ext>
            </a:extLst>
          </p:cNvPr>
          <p:cNvSpPr/>
          <p:nvPr userDrawn="1"/>
        </p:nvSpPr>
        <p:spPr>
          <a:xfrm>
            <a:off x="609601" y="1129754"/>
            <a:ext cx="1858470" cy="51683"/>
          </a:xfrm>
          <a:prstGeom prst="rect">
            <a:avLst/>
          </a:prstGeom>
          <a:gradFill flip="none" rotWithShape="1">
            <a:gsLst>
              <a:gs pos="0">
                <a:srgbClr val="FFD520"/>
              </a:gs>
              <a:gs pos="100000">
                <a:srgbClr val="FFD52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B2723B-89C1-4434-8CBF-972F99EA9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661688-EFDC-4869-A259-3ECB12EFD7C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E71BA3-5549-4FBF-B3A8-4493E6EF1FF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09519" y="2696633"/>
            <a:ext cx="2396069" cy="3044648"/>
          </a:xfrm>
          <a:prstGeom prst="roundRect">
            <a:avLst>
              <a:gd name="adj" fmla="val 3593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4572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9144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CD37A0-78A4-4221-8B98-C1118316F422}"/>
              </a:ext>
            </a:extLst>
          </p:cNvPr>
          <p:cNvSpPr/>
          <p:nvPr userDrawn="1"/>
        </p:nvSpPr>
        <p:spPr>
          <a:xfrm>
            <a:off x="12117213" y="0"/>
            <a:ext cx="75361" cy="6858000"/>
          </a:xfrm>
          <a:prstGeom prst="rect">
            <a:avLst/>
          </a:prstGeom>
          <a:gradFill flip="none" rotWithShape="1">
            <a:gsLst>
              <a:gs pos="0">
                <a:srgbClr val="054D73"/>
              </a:gs>
              <a:gs pos="100000">
                <a:srgbClr val="0777BE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18635BF-D38B-4E3D-9571-E60F99B83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4563" y="6315793"/>
            <a:ext cx="1107404" cy="446237"/>
          </a:xfrm>
          <a:prstGeom prst="rect">
            <a:avLst/>
          </a:prstGeom>
        </p:spPr>
      </p:pic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31CCA270-75C6-49CE-8FFE-C7D4AE10A5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99097" y="2696633"/>
            <a:ext cx="2396069" cy="3044648"/>
          </a:xfrm>
          <a:prstGeom prst="roundRect">
            <a:avLst>
              <a:gd name="adj" fmla="val 3593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4572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9144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450DA799-46E3-4E9E-B579-7A24493177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8675" y="2696633"/>
            <a:ext cx="2396069" cy="3044648"/>
          </a:xfrm>
          <a:prstGeom prst="roundRect">
            <a:avLst>
              <a:gd name="adj" fmla="val 3593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4572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9144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105693E4-F566-4CCE-B8A8-65214F75375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878253" y="2696633"/>
            <a:ext cx="2396069" cy="3044648"/>
          </a:xfrm>
          <a:prstGeom prst="roundRect">
            <a:avLst>
              <a:gd name="adj" fmla="val 3593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4572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9144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accent4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F3C0627-BF64-4EBA-96AF-A925679FF4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280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B4DA04-AEDF-4403-860B-951570FD7C85}"/>
              </a:ext>
            </a:extLst>
          </p:cNvPr>
          <p:cNvSpPr/>
          <p:nvPr userDrawn="1"/>
        </p:nvSpPr>
        <p:spPr>
          <a:xfrm rot="5400000">
            <a:off x="1996900" y="3484458"/>
            <a:ext cx="2527301" cy="45719"/>
          </a:xfrm>
          <a:prstGeom prst="rect">
            <a:avLst/>
          </a:prstGeom>
          <a:gradFill flip="none" rotWithShape="1">
            <a:gsLst>
              <a:gs pos="0">
                <a:srgbClr val="FFD520"/>
              </a:gs>
              <a:gs pos="100000">
                <a:srgbClr val="FFD52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B2723B-89C1-4434-8CBF-972F99EA9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661688-EFDC-4869-A259-3ECB12EFD7C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E71BA3-5549-4FBF-B3A8-4493E6EF1FF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69363" y="1943100"/>
            <a:ext cx="5392315" cy="3044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914400" indent="0" algn="l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3pPr>
            <a:lvl4pPr marL="1371600" indent="0" algn="l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4pPr>
            <a:lvl5pPr marL="1828800" indent="0" algn="l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CD37A0-78A4-4221-8B98-C1118316F422}"/>
              </a:ext>
            </a:extLst>
          </p:cNvPr>
          <p:cNvSpPr/>
          <p:nvPr userDrawn="1"/>
        </p:nvSpPr>
        <p:spPr>
          <a:xfrm>
            <a:off x="12117213" y="0"/>
            <a:ext cx="75361" cy="6858000"/>
          </a:xfrm>
          <a:prstGeom prst="rect">
            <a:avLst/>
          </a:prstGeom>
          <a:gradFill flip="none" rotWithShape="1">
            <a:gsLst>
              <a:gs pos="0">
                <a:srgbClr val="054D73"/>
              </a:gs>
              <a:gs pos="100000">
                <a:srgbClr val="0777BE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18635BF-D38B-4E3D-9571-E60F99B83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4563" y="6315793"/>
            <a:ext cx="1107404" cy="446237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F3C0627-BF64-4EBA-96AF-A925679FF4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1552E0-BA2A-468D-8F3F-81080E00ADA4}"/>
              </a:ext>
            </a:extLst>
          </p:cNvPr>
          <p:cNvSpPr txBox="1"/>
          <p:nvPr userDrawn="1"/>
        </p:nvSpPr>
        <p:spPr>
          <a:xfrm>
            <a:off x="2964220" y="365745"/>
            <a:ext cx="2133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solidFill>
                  <a:schemeClr val="accent4"/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“</a:t>
            </a:r>
            <a:endParaRPr lang="en-GB" sz="2800" dirty="0">
              <a:solidFill>
                <a:schemeClr val="accent4"/>
              </a:solidFill>
              <a:latin typeface="Batang" panose="020B0503020000020004" pitchFamily="18" charset="-127"/>
              <a:ea typeface="Batang" panose="020B0503020000020004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9007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D7068-B50C-4BC9-B733-2BE1D0E97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92C55-151E-4D00-8472-408061B71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C52EEC-6986-4351-BD57-8C6C8DC89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799"/>
            <a:ext cx="10972800" cy="3651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01B480-C278-4C7B-B7FF-C81B950B2510}"/>
              </a:ext>
            </a:extLst>
          </p:cNvPr>
          <p:cNvSpPr/>
          <p:nvPr userDrawn="1"/>
        </p:nvSpPr>
        <p:spPr>
          <a:xfrm>
            <a:off x="609601" y="1129754"/>
            <a:ext cx="1858470" cy="51683"/>
          </a:xfrm>
          <a:prstGeom prst="rect">
            <a:avLst/>
          </a:prstGeom>
          <a:gradFill flip="none" rotWithShape="1">
            <a:gsLst>
              <a:gs pos="0">
                <a:srgbClr val="FFD520"/>
              </a:gs>
              <a:gs pos="100000">
                <a:srgbClr val="FFD52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79CC0-8931-4EC8-870B-16BA783007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noProof="0" smtClean="0"/>
              <a:pPr/>
              <a:t>‹#›</a:t>
            </a:fld>
            <a:endParaRPr lang="en-GB" b="1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6EEE56-22AE-4093-B6DE-64CC572CFB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31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71105-1C81-4F76-A97E-3E3FF5136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27387-FEE4-477C-93C4-A71A990C4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1DA09F-038F-497A-AC4E-DB7646EA22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402B0-183B-41D2-B0D4-BD72653EC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2A660B-5AC0-4206-98C2-8801020E8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799"/>
            <a:ext cx="10972800" cy="3651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D1B05D-E89F-4716-BCDF-7CD5D13F7F08}"/>
              </a:ext>
            </a:extLst>
          </p:cNvPr>
          <p:cNvSpPr/>
          <p:nvPr userDrawn="1"/>
        </p:nvSpPr>
        <p:spPr>
          <a:xfrm>
            <a:off x="609601" y="1129754"/>
            <a:ext cx="1858470" cy="51683"/>
          </a:xfrm>
          <a:prstGeom prst="rect">
            <a:avLst/>
          </a:prstGeom>
          <a:gradFill flip="none" rotWithShape="1">
            <a:gsLst>
              <a:gs pos="0">
                <a:srgbClr val="FFD520"/>
              </a:gs>
              <a:gs pos="100000">
                <a:srgbClr val="FFD52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2BA35-EA0F-4E76-A507-F4B2364241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noProof="0" smtClean="0"/>
              <a:pPr/>
              <a:t>‹#›</a:t>
            </a:fld>
            <a:endParaRPr lang="en-GB" b="1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A3BA22-37FE-4C23-9650-74B086A793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49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1EC2F5-0115-4BBC-B721-4AFCBD5A4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799"/>
            <a:ext cx="10972800" cy="3651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06778-ACF3-43A0-B652-6ADEAB600A0A}"/>
              </a:ext>
            </a:extLst>
          </p:cNvPr>
          <p:cNvSpPr/>
          <p:nvPr userDrawn="1"/>
        </p:nvSpPr>
        <p:spPr>
          <a:xfrm>
            <a:off x="609601" y="1129754"/>
            <a:ext cx="1858470" cy="51683"/>
          </a:xfrm>
          <a:prstGeom prst="rect">
            <a:avLst/>
          </a:prstGeom>
          <a:gradFill flip="none" rotWithShape="1">
            <a:gsLst>
              <a:gs pos="0">
                <a:srgbClr val="FFD520"/>
              </a:gs>
              <a:gs pos="100000">
                <a:srgbClr val="FFD52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30951E-814D-4521-BDA6-3D5B23EF4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noProof="0" smtClean="0"/>
              <a:pPr/>
              <a:t>‹#›</a:t>
            </a:fld>
            <a:endParaRPr lang="en-GB" b="1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4836F6-4E46-4DF4-B116-EBB200AB13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57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F7AD4-4717-485C-982E-C5FF99D3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57702"/>
            <a:ext cx="3319461" cy="218456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82E33-30F9-411C-91F9-3522739C9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952592"/>
            <a:ext cx="3319461" cy="324770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9E64A7-7119-419D-B86F-7F16B6244F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59529" y="657702"/>
            <a:ext cx="3657600" cy="14859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C175C2-A16B-473A-98FF-11069880E818}"/>
              </a:ext>
            </a:extLst>
          </p:cNvPr>
          <p:cNvSpPr/>
          <p:nvPr userDrawn="1"/>
        </p:nvSpPr>
        <p:spPr>
          <a:xfrm>
            <a:off x="838200" y="2871585"/>
            <a:ext cx="1858470" cy="51683"/>
          </a:xfrm>
          <a:prstGeom prst="rect">
            <a:avLst/>
          </a:prstGeom>
          <a:gradFill flip="none" rotWithShape="1">
            <a:gsLst>
              <a:gs pos="0">
                <a:srgbClr val="FFD520"/>
              </a:gs>
              <a:gs pos="100000">
                <a:srgbClr val="FFD52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BE4DB0-AF51-4ACB-B22C-1D6CEF0398D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17408" y="657702"/>
            <a:ext cx="3657600" cy="14859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013143-1885-48C0-8B81-A5FE12EFC7A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59529" y="3429000"/>
            <a:ext cx="3657600" cy="14859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EE0C3D-9AA0-430F-9E7A-BE0F523ABAC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217408" y="3429000"/>
            <a:ext cx="3657600" cy="14859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70320-1FC8-4092-AC51-47C60E41145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61688-EFDC-4869-A259-3ECB12EFD7C9}" type="slidenum">
              <a:rPr lang="en-GB" noProof="0" smtClean="0"/>
              <a:pPr/>
              <a:t>‹#›</a:t>
            </a:fld>
            <a:endParaRPr lang="en-GB" b="1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97E82-9F82-4086-8DB5-FED964CEB8E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55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FA9C66-A711-4467-BABD-7FC0B6F5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685799"/>
            <a:ext cx="110680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BFBBC-B37C-4F38-8185-0DB835C02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0BE2F836-1724-4927-B3C7-77473B78E94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63" y="6315793"/>
            <a:ext cx="1105294" cy="446237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178B6D2E-03C3-4461-9E9C-36966C335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3035" y="6369530"/>
            <a:ext cx="2127488" cy="401638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0661688-EFDC-4869-A259-3ECB12EFD7C9}" type="slidenum">
              <a:rPr lang="en-GB" noProof="0" smtClean="0"/>
              <a:pPr/>
              <a:t>‹#›</a:t>
            </a:fld>
            <a:endParaRPr lang="en-GB" b="1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47EAF7-3115-4C88-8B16-6F3F1250B8FF}"/>
              </a:ext>
            </a:extLst>
          </p:cNvPr>
          <p:cNvSpPr/>
          <p:nvPr userDrawn="1"/>
        </p:nvSpPr>
        <p:spPr>
          <a:xfrm>
            <a:off x="12117213" y="0"/>
            <a:ext cx="75361" cy="6858000"/>
          </a:xfrm>
          <a:prstGeom prst="rect">
            <a:avLst/>
          </a:prstGeom>
          <a:gradFill flip="none" rotWithShape="1">
            <a:gsLst>
              <a:gs pos="0">
                <a:srgbClr val="054D73"/>
              </a:gs>
              <a:gs pos="100000">
                <a:srgbClr val="0777BE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D4BB7-6841-47AD-9E65-AA3123344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96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6" r:id="rId4"/>
    <p:sldLayoutId id="2147483667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6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10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pos="2688">
          <p15:clr>
            <a:srgbClr val="F26B43"/>
          </p15:clr>
        </p15:guide>
        <p15:guide id="3" pos="7296">
          <p15:clr>
            <a:srgbClr val="F26B43"/>
          </p15:clr>
        </p15:guide>
        <p15:guide id="4" pos="4992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3888">
          <p15:clr>
            <a:srgbClr val="F26B43"/>
          </p15:clr>
        </p15:guide>
        <p15:guide id="8" orient="horz" pos="6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usurvey/runner/BIK-evaluation-teachers-2024" TargetMode="External"/><Relationship Id="rId2" Type="http://schemas.openxmlformats.org/officeDocument/2006/relationships/hyperlink" Target="https://www.betterinternetforkids.eu/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europeanschoolnetacademy.eu/courses/course-v1:menABLE+Gender-Based_Violence+2024/abou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eanschoolnetacademy.eu/courses/course-v1:menABLE+Gender-Based_Violence+2024/about" TargetMode="External"/><Relationship Id="rId7" Type="http://schemas.openxmlformats.org/officeDocument/2006/relationships/hyperlink" Target="http://www.eun.org/resources/detail?publicationID=244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esafetylabel.eu/online-safety" TargetMode="External"/><Relationship Id="rId5" Type="http://schemas.openxmlformats.org/officeDocument/2006/relationships/hyperlink" Target="https://www.kidactions.eu/" TargetMode="External"/><Relationship Id="rId4" Type="http://schemas.openxmlformats.org/officeDocument/2006/relationships/hyperlink" Target="https://www.europeanschoolnetacademy.eu/courses/course-v1:BIK+OnlineSafety+2024/abou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adlet.com/eugeniacasariego/eTwinning_digi_wellbeing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un.org/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twitter.com/eu_schoolnet" TargetMode="External"/><Relationship Id="rId2" Type="http://schemas.openxmlformats.org/officeDocument/2006/relationships/hyperlink" Target="https://www.facebook.com/european.schoolnet/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linkedin.com/company/european-schoolnet/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user/europeanschoolne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sv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43755251_The_Ethics_of_Digital_Well-Being_A_Multidisciplinary_Perspectiv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wbdigitalmedia.wixsite.com/hwb-digitalmedia-/modus-operand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92AFE8-4127-4D72-838D-59DF87E39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7622" y="383722"/>
            <a:ext cx="7770778" cy="2065832"/>
          </a:xfrm>
        </p:spPr>
        <p:txBody>
          <a:bodyPr/>
          <a:lstStyle/>
          <a:p>
            <a:r>
              <a:rPr lang="en-001" dirty="0"/>
              <a:t>Digital wellbeing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24A88EE-EBBC-4D52-9DAB-249D44882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022" y="2634794"/>
            <a:ext cx="7770778" cy="1296310"/>
          </a:xfrm>
        </p:spPr>
        <p:txBody>
          <a:bodyPr/>
          <a:lstStyle/>
          <a:p>
            <a:r>
              <a:rPr lang="en-001" dirty="0"/>
              <a:t>Ensuring learners’ safety in a digital world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B30032-B6F8-4898-B7FD-3E28B43509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7622" y="5788364"/>
            <a:ext cx="4072852" cy="871537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001" sz="1800" b="1" dirty="0"/>
              <a:t>Eugenia Casariego Artola</a:t>
            </a:r>
            <a:endParaRPr lang="en-GB" sz="1800" b="1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001" sz="1200" i="1" dirty="0"/>
              <a:t>Development &amp; Advocacy Coordinator</a:t>
            </a:r>
            <a:endParaRPr lang="en-GB" sz="1200" i="1" dirty="0"/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001" sz="1200" b="0" dirty="0"/>
              <a:t>3 October 2024</a:t>
            </a:r>
            <a:endParaRPr lang="en-GB" sz="1200" b="0" dirty="0"/>
          </a:p>
        </p:txBody>
      </p:sp>
    </p:spTree>
    <p:extLst>
      <p:ext uri="{BB962C8B-B14F-4D97-AF65-F5344CB8AC3E}">
        <p14:creationId xmlns:p14="http://schemas.microsoft.com/office/powerpoint/2010/main" val="791588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4F5C3F-4413-EEFD-5E5F-352E030A15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noProof="0" smtClean="0"/>
              <a:pPr/>
              <a:t>10</a:t>
            </a:fld>
            <a:endParaRPr lang="en-GB" b="1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ABDF57-F181-213F-E14A-3B6410D0C1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69363" y="1943100"/>
            <a:ext cx="6431875" cy="3044648"/>
          </a:xfrm>
        </p:spPr>
        <p:txBody>
          <a:bodyPr>
            <a:normAutofit/>
          </a:bodyPr>
          <a:lstStyle/>
          <a:p>
            <a:r>
              <a:rPr lang="en-GB" sz="2800" b="1" i="1" dirty="0">
                <a:solidFill>
                  <a:schemeClr val="accent6"/>
                </a:solidFill>
              </a:rPr>
              <a:t>Achieving digital wellbeing is a path of personal growth that requires education rather than</a:t>
            </a:r>
            <a:r>
              <a:rPr lang="en-001" sz="2800" b="1" i="1" dirty="0">
                <a:solidFill>
                  <a:schemeClr val="accent6"/>
                </a:solidFill>
              </a:rPr>
              <a:t> </a:t>
            </a:r>
            <a:r>
              <a:rPr lang="en-GB" sz="2800" b="1" i="1" dirty="0">
                <a:solidFill>
                  <a:schemeClr val="accent6"/>
                </a:solidFill>
              </a:rPr>
              <a:t>restrictions</a:t>
            </a:r>
            <a:r>
              <a:rPr lang="en-001" sz="2800" b="1" i="1" dirty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95075-7605-BC4D-0AC3-782FAC4A1A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 err="1"/>
              <a:t>Roffarello</a:t>
            </a:r>
            <a:r>
              <a:rPr lang="en-GB" dirty="0"/>
              <a:t>, A. M., &amp; De </a:t>
            </a:r>
            <a:r>
              <a:rPr lang="en-GB" dirty="0" err="1"/>
              <a:t>Russis</a:t>
            </a:r>
            <a:r>
              <a:rPr lang="en-GB" dirty="0"/>
              <a:t>, L. (2023). Teaching and learning “Digital Wellbeing”. Future</a:t>
            </a:r>
            <a:r>
              <a:rPr lang="en-001" dirty="0"/>
              <a:t> </a:t>
            </a:r>
            <a:r>
              <a:rPr lang="en-GB" dirty="0"/>
              <a:t>Generation Computer Systems, 149, 494-508</a:t>
            </a:r>
          </a:p>
        </p:txBody>
      </p:sp>
    </p:spTree>
    <p:extLst>
      <p:ext uri="{BB962C8B-B14F-4D97-AF65-F5344CB8AC3E}">
        <p14:creationId xmlns:p14="http://schemas.microsoft.com/office/powerpoint/2010/main" val="2859710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26EE3AAE-DC84-4FE1-AB42-ED78CE8F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0661688-EFDC-4869-A259-3ECB12EFD7C9}" type="slidenum">
              <a:rPr lang="en-GB" noProof="0" smtClean="0"/>
              <a:pPr/>
              <a:t>11</a:t>
            </a:fld>
            <a:endParaRPr lang="en-GB" b="1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67B341-D033-4C3F-92D7-7B02477ED0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Image source: Yan </a:t>
            </a:r>
            <a:r>
              <a:rPr lang="en-GB" dirty="0" err="1"/>
              <a:t>Krukau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6E743E-24BB-4FA7-BDDD-C385B0C47140}"/>
              </a:ext>
            </a:extLst>
          </p:cNvPr>
          <p:cNvSpPr txBox="1"/>
          <p:nvPr/>
        </p:nvSpPr>
        <p:spPr>
          <a:xfrm>
            <a:off x="609600" y="2065498"/>
            <a:ext cx="7561006" cy="3276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buClr>
                <a:schemeClr val="accent4"/>
              </a:buClr>
              <a:buSzPct val="150000"/>
            </a:pPr>
            <a:r>
              <a:rPr lang="en-001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eSafety</a:t>
            </a:r>
            <a:r>
              <a:rPr lang="en-001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the safe and responsible use of technology.</a:t>
            </a:r>
          </a:p>
          <a:p>
            <a:pPr>
              <a:lnSpc>
                <a:spcPct val="150000"/>
              </a:lnSpc>
              <a:buClr>
                <a:schemeClr val="accent4"/>
              </a:buClr>
              <a:buSzPct val="150000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principles</a:t>
            </a:r>
            <a:r>
              <a:rPr lang="en-001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Whole-school approach</a:t>
            </a:r>
          </a:p>
          <a:p>
            <a:pPr marL="742950" lvl="1" indent="-285750">
              <a:lnSpc>
                <a:spcPct val="150000"/>
              </a:lnSpc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en-001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 training</a:t>
            </a:r>
          </a:p>
          <a:p>
            <a:pPr marL="742950" lvl="1" indent="-285750">
              <a:lnSpc>
                <a:spcPct val="150000"/>
              </a:lnSpc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001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ositive and proactive approach, avoid scaremongering</a:t>
            </a:r>
          </a:p>
          <a:p>
            <a:pPr marL="742950" lvl="1" indent="-285750">
              <a:lnSpc>
                <a:spcPct val="150000"/>
              </a:lnSpc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 from families, pupils and the community</a:t>
            </a:r>
          </a:p>
          <a:p>
            <a:pPr marL="742950" lvl="1" indent="-285750">
              <a:lnSpc>
                <a:spcPct val="150000"/>
              </a:lnSpc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en-001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monitoring and evaluation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FB9690-B1B9-485D-BC06-FB1227270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001" sz="2800" dirty="0"/>
              <a:t>Ensuring safe learning environments: </a:t>
            </a:r>
            <a:r>
              <a:rPr lang="en-001" sz="2800" dirty="0" err="1"/>
              <a:t>eSafety</a:t>
            </a:r>
            <a:endParaRPr lang="en-GB" sz="2800" dirty="0"/>
          </a:p>
        </p:txBody>
      </p:sp>
      <p:pic>
        <p:nvPicPr>
          <p:cNvPr id="9" name="Picture 8" descr="Children sit in a circle with their hands in the floor">
            <a:extLst>
              <a:ext uri="{FF2B5EF4-FFF2-40B4-BE49-F238E27FC236}">
                <a16:creationId xmlns:a16="http://schemas.microsoft.com/office/drawing/2014/main" id="{72D9FB11-B86B-C55A-784F-4C6FEF75C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32" y="2785081"/>
            <a:ext cx="3373694" cy="224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51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0EF66-FAC3-E7DA-72D6-DD0F1B386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001" sz="3200" dirty="0"/>
              <a:t>What’s next? Learning and engagement opportunities</a:t>
            </a:r>
            <a:endParaRPr lang="en-00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06383-DDD7-C43C-EFBF-934A3EADB3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noProof="0" smtClean="0"/>
              <a:pPr/>
              <a:t>12</a:t>
            </a:fld>
            <a:endParaRPr lang="en-GB" b="1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A2B98-9DFB-D3B5-9538-33056D5567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D6C20-9EEF-9D94-F320-8C4B36293697}"/>
              </a:ext>
            </a:extLst>
          </p:cNvPr>
          <p:cNvSpPr txBox="1"/>
          <p:nvPr/>
        </p:nvSpPr>
        <p:spPr>
          <a:xfrm>
            <a:off x="691662" y="1688123"/>
            <a:ext cx="9483969" cy="419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001" b="1" dirty="0"/>
              <a:t>Better Internet for Kids </a:t>
            </a:r>
            <a:r>
              <a:rPr lang="en-001" dirty="0"/>
              <a:t>(BIK) portal offers resources, support and a community to learn more of digital safety: </a:t>
            </a:r>
            <a:r>
              <a:rPr lang="en-GB" dirty="0">
                <a:hlinkClick r:id="rId2"/>
              </a:rPr>
              <a:t>https://www.betterinternetforkids.eu/</a:t>
            </a:r>
            <a:r>
              <a:rPr lang="en-001" dirty="0"/>
              <a:t> New portal in October!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001" dirty="0" err="1"/>
              <a:t>Partic</a:t>
            </a:r>
            <a:r>
              <a:rPr lang="en-GB" dirty="0"/>
              <a:t>i</a:t>
            </a:r>
            <a:r>
              <a:rPr lang="en-001" dirty="0"/>
              <a:t>pate in an online consultation on the first BIK+ strategy. Register until </a:t>
            </a:r>
            <a:r>
              <a:rPr lang="en-001" b="1" dirty="0"/>
              <a:t>18 October</a:t>
            </a:r>
            <a:r>
              <a:rPr lang="en-001" dirty="0"/>
              <a:t>: </a:t>
            </a:r>
            <a:r>
              <a:rPr lang="en-GB" dirty="0" err="1">
                <a:hlinkClick r:id="rId3"/>
              </a:rPr>
              <a:t>EUSurvey</a:t>
            </a:r>
            <a:r>
              <a:rPr lang="en-GB" dirty="0">
                <a:hlinkClick r:id="rId3"/>
              </a:rPr>
              <a:t> - Survey (europa.eu)</a:t>
            </a:r>
            <a:endParaRPr lang="en-001" dirty="0"/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001" dirty="0"/>
              <a:t>R</a:t>
            </a:r>
            <a:r>
              <a:rPr lang="en-GB" dirty="0" err="1"/>
              <a:t>egistration</a:t>
            </a:r>
            <a:r>
              <a:rPr lang="en-GB" dirty="0"/>
              <a:t> for the </a:t>
            </a:r>
            <a:r>
              <a:rPr lang="en-GB" dirty="0" err="1"/>
              <a:t>menABLE</a:t>
            </a:r>
            <a:r>
              <a:rPr lang="en-GB" dirty="0"/>
              <a:t> </a:t>
            </a:r>
            <a:r>
              <a:rPr lang="en-GB" b="1" dirty="0"/>
              <a:t>MOOC on online </a:t>
            </a:r>
            <a:r>
              <a:rPr lang="en-001" b="1" dirty="0"/>
              <a:t>Gender-Based </a:t>
            </a:r>
            <a:r>
              <a:rPr lang="en-GB" b="1" dirty="0"/>
              <a:t>V</a:t>
            </a:r>
            <a:r>
              <a:rPr lang="en-001" b="1" dirty="0" err="1"/>
              <a:t>iolence</a:t>
            </a:r>
            <a:r>
              <a:rPr lang="en-GB" b="1" dirty="0"/>
              <a:t> </a:t>
            </a:r>
            <a:r>
              <a:rPr lang="en-GB" dirty="0"/>
              <a:t>is open </a:t>
            </a:r>
            <a:r>
              <a:rPr lang="en-GB" dirty="0">
                <a:effectLst/>
                <a:hlinkClick r:id="rId4" tooltip="https://www.europeanschoolnetacademy.eu/courses/course-v1:menable+gender-based_violence+2024/about"/>
              </a:rPr>
              <a:t>Tackling Gender-Based Violence Online | European Schoolnet Academy</a:t>
            </a:r>
            <a:r>
              <a:rPr lang="en-GB" dirty="0"/>
              <a:t>. Course start</a:t>
            </a:r>
            <a:r>
              <a:rPr lang="en-001" dirty="0"/>
              <a:t>s</a:t>
            </a:r>
            <a:r>
              <a:rPr lang="en-GB" dirty="0"/>
              <a:t> </a:t>
            </a:r>
            <a:r>
              <a:rPr lang="en-001" dirty="0"/>
              <a:t>on</a:t>
            </a:r>
            <a:r>
              <a:rPr lang="en-GB" dirty="0"/>
              <a:t> </a:t>
            </a:r>
            <a:r>
              <a:rPr lang="en-GB" b="1" dirty="0"/>
              <a:t>21 October</a:t>
            </a:r>
            <a:r>
              <a:rPr lang="en-GB" dirty="0"/>
              <a:t>.</a:t>
            </a:r>
            <a:endParaRPr lang="en-001" dirty="0"/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001" b="1" dirty="0"/>
              <a:t>Safer Internet Forum </a:t>
            </a:r>
            <a:r>
              <a:rPr lang="en-001" dirty="0"/>
              <a:t>will take place on </a:t>
            </a:r>
            <a:r>
              <a:rPr lang="en-001" b="1" dirty="0"/>
              <a:t>21 November</a:t>
            </a:r>
            <a:r>
              <a:rPr lang="en-001" dirty="0"/>
              <a:t>, you can follow the event online.</a:t>
            </a:r>
          </a:p>
        </p:txBody>
      </p:sp>
    </p:spTree>
    <p:extLst>
      <p:ext uri="{BB962C8B-B14F-4D97-AF65-F5344CB8AC3E}">
        <p14:creationId xmlns:p14="http://schemas.microsoft.com/office/powerpoint/2010/main" val="148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0EF66-FAC3-E7DA-72D6-DD0F1B386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001" sz="3200" dirty="0"/>
              <a:t>What’s next? Learning and engagement opportunities</a:t>
            </a:r>
            <a:endParaRPr lang="en-00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06383-DDD7-C43C-EFBF-934A3EADB3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noProof="0" smtClean="0"/>
              <a:pPr/>
              <a:t>13</a:t>
            </a:fld>
            <a:endParaRPr lang="en-GB" b="1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A2B98-9DFB-D3B5-9538-33056D5567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D6C20-9EEF-9D94-F320-8C4B36293697}"/>
              </a:ext>
            </a:extLst>
          </p:cNvPr>
          <p:cNvSpPr txBox="1"/>
          <p:nvPr/>
        </p:nvSpPr>
        <p:spPr>
          <a:xfrm>
            <a:off x="698806" y="1473810"/>
            <a:ext cx="9483969" cy="4609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001" dirty="0"/>
              <a:t>The BIK </a:t>
            </a:r>
            <a:r>
              <a:rPr lang="en-001" b="1" dirty="0"/>
              <a:t>MOOC “An Evolving Online Safety Landscape”</a:t>
            </a:r>
            <a:r>
              <a:rPr lang="en-001" dirty="0"/>
              <a:t> launched in spring 2024, the course remains open:</a:t>
            </a:r>
            <a:r>
              <a:rPr lang="en-GB" dirty="0">
                <a:effectLst/>
                <a:hlinkClick r:id="rId3" tooltip="https://www.europeanschoolnetacademy.eu/courses/course-v1:menable+gender-based_violence+2024/about"/>
              </a:rPr>
              <a:t> </a:t>
            </a:r>
            <a:r>
              <a:rPr lang="en-001" dirty="0">
                <a:hlinkClick r:id="rId4"/>
              </a:rPr>
              <a:t>An Evolving Online Safety Landscape </a:t>
            </a:r>
            <a:r>
              <a:rPr lang="en-GB" dirty="0">
                <a:effectLst/>
                <a:hlinkClick r:id="rId4"/>
              </a:rPr>
              <a:t>| European Schoolnet Academy</a:t>
            </a:r>
            <a:r>
              <a:rPr lang="en-GB" dirty="0">
                <a:hlinkClick r:id="rId4"/>
              </a:rPr>
              <a:t>.</a:t>
            </a:r>
            <a:r>
              <a:rPr lang="en-001" dirty="0">
                <a:hlinkClick r:id="rId4"/>
              </a:rPr>
              <a:t> </a:t>
            </a:r>
            <a:endParaRPr lang="en-001" dirty="0"/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001" b="1" dirty="0" err="1"/>
              <a:t>KidActions</a:t>
            </a:r>
            <a:r>
              <a:rPr lang="en-001" dirty="0"/>
              <a:t> has published a toolkit with activities to help understand, prevent and respond to </a:t>
            </a:r>
            <a:r>
              <a:rPr lang="en-001" b="1" dirty="0"/>
              <a:t>cyberbullying</a:t>
            </a:r>
            <a:r>
              <a:rPr lang="en-001" dirty="0"/>
              <a:t> </a:t>
            </a:r>
            <a:r>
              <a:rPr lang="en-GB" dirty="0">
                <a:hlinkClick r:id="rId5"/>
              </a:rPr>
              <a:t>KID_ACTIONS | Kick-off preventing and responding to children and adolescent cyberbullying through innovative monitoring and educational technologies (kidactions.eu)</a:t>
            </a:r>
            <a:endParaRPr lang="en-001" dirty="0"/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001" dirty="0" err="1">
                <a:hlinkClick r:id="rId6"/>
              </a:rPr>
              <a:t>eSafety</a:t>
            </a:r>
            <a:r>
              <a:rPr lang="en-001" dirty="0">
                <a:hlinkClick r:id="rId6"/>
              </a:rPr>
              <a:t> Label</a:t>
            </a:r>
            <a:r>
              <a:rPr lang="en-001" dirty="0"/>
              <a:t> is an </a:t>
            </a:r>
            <a:r>
              <a:rPr lang="en-001" dirty="0" err="1"/>
              <a:t>accredi</a:t>
            </a:r>
            <a:r>
              <a:rPr lang="en-GB" dirty="0"/>
              <a:t>ta</a:t>
            </a:r>
            <a:r>
              <a:rPr lang="en-001" dirty="0" err="1"/>
              <a:t>tion</a:t>
            </a:r>
            <a:r>
              <a:rPr lang="en-001" dirty="0"/>
              <a:t> and support service for schools, which enables them to improve their </a:t>
            </a:r>
            <a:r>
              <a:rPr lang="en-001" b="1" dirty="0"/>
              <a:t>digital safety</a:t>
            </a:r>
            <a:r>
              <a:rPr lang="en-001" dirty="0"/>
              <a:t>, evaluate it and share best practices with peers.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001" i="0" dirty="0"/>
              <a:t>Perspective series, </a:t>
            </a:r>
            <a:r>
              <a:rPr lang="en-001" b="1" i="0" dirty="0">
                <a:hlinkClick r:id="rId7"/>
              </a:rPr>
              <a:t>Wellbeing in a digital world</a:t>
            </a:r>
            <a:r>
              <a:rPr lang="en-001" i="0" dirty="0"/>
              <a:t>, Issue 12, December 2023.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2673254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D8E1C-0430-A8E3-670A-166FE7A9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001" dirty="0"/>
              <a:t>eTwinning projects: find a match!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B0D548-4BCF-3F4E-93B7-505DC19EF6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noProof="0" smtClean="0"/>
              <a:pPr/>
              <a:t>14</a:t>
            </a:fld>
            <a:endParaRPr lang="en-GB" b="1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FDA9C-1C34-9622-7900-E21CCFB682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0D0AAD-1520-7D38-DBC2-2D1422CC05C3}"/>
              </a:ext>
            </a:extLst>
          </p:cNvPr>
          <p:cNvSpPr txBox="1"/>
          <p:nvPr/>
        </p:nvSpPr>
        <p:spPr>
          <a:xfrm>
            <a:off x="858716" y="1888280"/>
            <a:ext cx="72683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i="1" dirty="0"/>
              <a:t>Would you carry out an eTwinning project on the topic of digital wellbeing? How would this project look like? What is your school interested in?</a:t>
            </a:r>
          </a:p>
          <a:p>
            <a:endParaRPr lang="en-001" i="1" dirty="0"/>
          </a:p>
          <a:p>
            <a:endParaRPr lang="en-001" dirty="0"/>
          </a:p>
          <a:p>
            <a:r>
              <a:rPr lang="en-001" dirty="0"/>
              <a:t>Add a note on the Padlet describing your project idea in a few lines. Don’t forget to add your country and city where your school is located.</a:t>
            </a:r>
          </a:p>
          <a:p>
            <a:endParaRPr lang="en-001" dirty="0"/>
          </a:p>
          <a:p>
            <a:r>
              <a:rPr lang="en-001" dirty="0"/>
              <a:t>If you read about a project you are interested in, write a comment on the note and find each other during the seminar!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42B85F-E892-CCFD-1745-715D23993920}"/>
              </a:ext>
            </a:extLst>
          </p:cNvPr>
          <p:cNvSpPr txBox="1"/>
          <p:nvPr/>
        </p:nvSpPr>
        <p:spPr>
          <a:xfrm>
            <a:off x="2344616" y="5341535"/>
            <a:ext cx="851095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hlinkClick r:id="rId2"/>
              </a:rPr>
              <a:t>https://padlet.com/eugeniacasariego/eTwinning_digi_wellbeing</a:t>
            </a:r>
            <a:endParaRPr lang="en-001" b="1" dirty="0"/>
          </a:p>
        </p:txBody>
      </p:sp>
      <p:pic>
        <p:nvPicPr>
          <p:cNvPr id="9" name="Picture 8" descr="A qr code with a few squares&#10;&#10;Description automatically generated">
            <a:extLst>
              <a:ext uri="{FF2B5EF4-FFF2-40B4-BE49-F238E27FC236}">
                <a16:creationId xmlns:a16="http://schemas.microsoft.com/office/drawing/2014/main" id="{E4A462B4-2D54-3D5E-0D74-E64E8AE48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22" y="2224042"/>
            <a:ext cx="2666999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12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B00E687A-F696-4300-94D7-91B4E3385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03" t="-12910" r="51156" b="-15988"/>
          <a:stretch/>
        </p:blipFill>
        <p:spPr>
          <a:xfrm>
            <a:off x="5546255" y="6258026"/>
            <a:ext cx="485522" cy="369332"/>
          </a:xfrm>
          <a:prstGeom prst="rect">
            <a:avLst/>
          </a:prstGeo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0F21E501-BF92-40AB-8DA6-8C953FEFA0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87" t="-18464" b="-1"/>
          <a:stretch/>
        </p:blipFill>
        <p:spPr>
          <a:xfrm>
            <a:off x="6700089" y="6253607"/>
            <a:ext cx="417068" cy="338425"/>
          </a:xfrm>
          <a:prstGeom prst="rect">
            <a:avLst/>
          </a:prstGeom>
        </p:spPr>
      </p:pic>
      <p:pic>
        <p:nvPicPr>
          <p:cNvPr id="4" name="Picture 3">
            <a:hlinkClick r:id="rId6"/>
            <a:extLst>
              <a:ext uri="{FF2B5EF4-FFF2-40B4-BE49-F238E27FC236}">
                <a16:creationId xmlns:a16="http://schemas.microsoft.com/office/drawing/2014/main" id="{3F1816F8-AC4B-41DA-93DF-A446F6AA6A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59" t="-12707" r="24865" b="-5758"/>
          <a:stretch/>
        </p:blipFill>
        <p:spPr>
          <a:xfrm>
            <a:off x="6111617" y="6266349"/>
            <a:ext cx="485523" cy="338425"/>
          </a:xfrm>
          <a:prstGeom prst="rect">
            <a:avLst/>
          </a:prstGeom>
        </p:spPr>
      </p:pic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E5A519A1-89AD-43FB-9D35-8FF76AE2A0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77491" b="1266"/>
          <a:stretch/>
        </p:blipFill>
        <p:spPr>
          <a:xfrm>
            <a:off x="5059166" y="6301663"/>
            <a:ext cx="420730" cy="282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74B501-9196-4066-A5F5-0D651F2970F0}"/>
              </a:ext>
            </a:extLst>
          </p:cNvPr>
          <p:cNvSpPr txBox="1"/>
          <p:nvPr/>
        </p:nvSpPr>
        <p:spPr>
          <a:xfrm>
            <a:off x="3805727" y="5599022"/>
            <a:ext cx="45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www.eun.org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57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77BA03-4743-4210-B9F5-E7D7740006CA}"/>
              </a:ext>
            </a:extLst>
          </p:cNvPr>
          <p:cNvCxnSpPr>
            <a:cxnSpLocks/>
            <a:stCxn id="33" idx="2"/>
            <a:endCxn id="53" idx="4"/>
          </p:cNvCxnSpPr>
          <p:nvPr/>
        </p:nvCxnSpPr>
        <p:spPr>
          <a:xfrm>
            <a:off x="5319263" y="1050303"/>
            <a:ext cx="7037" cy="4486353"/>
          </a:xfrm>
          <a:prstGeom prst="line">
            <a:avLst/>
          </a:prstGeom>
          <a:ln w="22225">
            <a:solidFill>
              <a:srgbClr val="0777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FD69521B-D1D4-441C-9F6D-8F16C8CAD6B5}"/>
              </a:ext>
            </a:extLst>
          </p:cNvPr>
          <p:cNvSpPr/>
          <p:nvPr/>
        </p:nvSpPr>
        <p:spPr>
          <a:xfrm>
            <a:off x="4267703" y="555727"/>
            <a:ext cx="2103120" cy="494576"/>
          </a:xfrm>
          <a:prstGeom prst="rect">
            <a:avLst/>
          </a:prstGeom>
          <a:solidFill>
            <a:schemeClr val="bg1"/>
          </a:solidFill>
          <a:ln>
            <a:solidFill>
              <a:srgbClr val="077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1800"/>
              </a:spcAft>
            </a:pPr>
            <a:endParaRPr lang="en-GB" sz="1200" b="1">
              <a:solidFill>
                <a:srgbClr val="0777B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30FB96-3C1F-4CBD-ACC0-B94355777939}"/>
              </a:ext>
            </a:extLst>
          </p:cNvPr>
          <p:cNvSpPr txBox="1"/>
          <p:nvPr/>
        </p:nvSpPr>
        <p:spPr>
          <a:xfrm>
            <a:off x="4370099" y="618349"/>
            <a:ext cx="1898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GB" b="1" i="1" dirty="0"/>
              <a:t>Briefly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8CAC316-1C4B-4E9E-8E84-1745EB23A37F}"/>
              </a:ext>
            </a:extLst>
          </p:cNvPr>
          <p:cNvGrpSpPr/>
          <p:nvPr/>
        </p:nvGrpSpPr>
        <p:grpSpPr>
          <a:xfrm>
            <a:off x="4871642" y="4730462"/>
            <a:ext cx="914400" cy="914400"/>
            <a:chOff x="5077459" y="4713129"/>
            <a:chExt cx="914400" cy="9144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F66F75D-03D3-4EA9-AC8F-6DECF4C08199}"/>
                </a:ext>
              </a:extLst>
            </p:cNvPr>
            <p:cNvSpPr/>
            <p:nvPr/>
          </p:nvSpPr>
          <p:spPr>
            <a:xfrm>
              <a:off x="5180750" y="4816589"/>
              <a:ext cx="702734" cy="7027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Graphic 37" descr="Badge 4 outline">
              <a:extLst>
                <a:ext uri="{FF2B5EF4-FFF2-40B4-BE49-F238E27FC236}">
                  <a16:creationId xmlns:a16="http://schemas.microsoft.com/office/drawing/2014/main" id="{B786D11C-3563-4B67-9A87-943F764CF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77459" y="4713129"/>
              <a:ext cx="914400" cy="9144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91FBD37-A536-404D-AD8D-228B019FA312}"/>
              </a:ext>
            </a:extLst>
          </p:cNvPr>
          <p:cNvGrpSpPr/>
          <p:nvPr/>
        </p:nvGrpSpPr>
        <p:grpSpPr>
          <a:xfrm>
            <a:off x="4862063" y="1261755"/>
            <a:ext cx="914400" cy="914400"/>
            <a:chOff x="5077459" y="2132245"/>
            <a:chExt cx="914400" cy="9144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C273338-0A7A-47B4-BC77-474B4971CD71}"/>
                </a:ext>
              </a:extLst>
            </p:cNvPr>
            <p:cNvSpPr/>
            <p:nvPr/>
          </p:nvSpPr>
          <p:spPr>
            <a:xfrm>
              <a:off x="5180750" y="2238078"/>
              <a:ext cx="702734" cy="7027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Graphic 45" descr="Badge 1">
              <a:extLst>
                <a:ext uri="{FF2B5EF4-FFF2-40B4-BE49-F238E27FC236}">
                  <a16:creationId xmlns:a16="http://schemas.microsoft.com/office/drawing/2014/main" id="{096E71B0-7234-442E-9A86-9E5BE6FC9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7459" y="2132245"/>
              <a:ext cx="914400" cy="91440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9DEDEC3-E8CF-4892-B129-DA176F25E75A}"/>
              </a:ext>
            </a:extLst>
          </p:cNvPr>
          <p:cNvGrpSpPr/>
          <p:nvPr/>
        </p:nvGrpSpPr>
        <p:grpSpPr>
          <a:xfrm>
            <a:off x="4871642" y="2387607"/>
            <a:ext cx="914400" cy="914400"/>
            <a:chOff x="5077459" y="3473512"/>
            <a:chExt cx="914400" cy="9144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30F1A36-8500-429D-916A-B3058C4DF5BB}"/>
                </a:ext>
              </a:extLst>
            </p:cNvPr>
            <p:cNvSpPr/>
            <p:nvPr/>
          </p:nvSpPr>
          <p:spPr>
            <a:xfrm>
              <a:off x="5180750" y="3579345"/>
              <a:ext cx="702734" cy="7027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8" name="Graphic 47" descr="Badge">
              <a:extLst>
                <a:ext uri="{FF2B5EF4-FFF2-40B4-BE49-F238E27FC236}">
                  <a16:creationId xmlns:a16="http://schemas.microsoft.com/office/drawing/2014/main" id="{EA1E4B4C-B74F-46E6-AD24-79CD57240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77459" y="3473512"/>
              <a:ext cx="914400" cy="914400"/>
            </a:xfrm>
            <a:prstGeom prst="rect">
              <a:avLst/>
            </a:prstGeom>
          </p:spPr>
        </p:pic>
      </p:grp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54D61CA-3131-44CC-A8BD-170D2C566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0447" y="1471667"/>
            <a:ext cx="5076165" cy="785950"/>
          </a:xfrm>
        </p:spPr>
        <p:txBody>
          <a:bodyPr>
            <a:normAutofit/>
          </a:bodyPr>
          <a:lstStyle/>
          <a:p>
            <a:r>
              <a:rPr lang="en-001" dirty="0"/>
              <a:t>Towards a definition of digital wellbeing</a:t>
            </a:r>
            <a:endParaRPr lang="en-GB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5DA7024-8CAB-450A-B3E9-B56AE880120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473035" y="6369530"/>
            <a:ext cx="2127488" cy="401638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0661688-EFDC-4869-A259-3ECB12EFD7C9}" type="slidenum">
              <a:rPr lang="en-GB" noProof="0" smtClean="0"/>
              <a:pPr/>
              <a:t>2</a:t>
            </a:fld>
            <a:endParaRPr lang="en-GB" b="1" noProof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1F093E-8EB5-0CFA-B624-015AE4E22D8B}"/>
              </a:ext>
            </a:extLst>
          </p:cNvPr>
          <p:cNvGrpSpPr/>
          <p:nvPr/>
        </p:nvGrpSpPr>
        <p:grpSpPr>
          <a:xfrm>
            <a:off x="4871642" y="3563200"/>
            <a:ext cx="914400" cy="914400"/>
            <a:chOff x="5077459" y="4713129"/>
            <a:chExt cx="914400" cy="9144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7A9481D-6751-55D8-F6C6-F0D2CA65ED13}"/>
                </a:ext>
              </a:extLst>
            </p:cNvPr>
            <p:cNvSpPr/>
            <p:nvPr/>
          </p:nvSpPr>
          <p:spPr>
            <a:xfrm>
              <a:off x="5180750" y="4816589"/>
              <a:ext cx="702734" cy="7027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Graphic 7" descr="Badge 3">
              <a:extLst>
                <a:ext uri="{FF2B5EF4-FFF2-40B4-BE49-F238E27FC236}">
                  <a16:creationId xmlns:a16="http://schemas.microsoft.com/office/drawing/2014/main" id="{FE00C9E9-02E0-3F45-4CF5-32A5EAF95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77459" y="4713129"/>
              <a:ext cx="914400" cy="914400"/>
            </a:xfrm>
            <a:prstGeom prst="rect">
              <a:avLst/>
            </a:prstGeom>
          </p:spPr>
        </p:pic>
      </p:grp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F63B679-4829-047E-4B6D-495C16D345C9}"/>
              </a:ext>
            </a:extLst>
          </p:cNvPr>
          <p:cNvSpPr txBox="1">
            <a:spLocks/>
          </p:cNvSpPr>
          <p:nvPr/>
        </p:nvSpPr>
        <p:spPr>
          <a:xfrm>
            <a:off x="5790447" y="2654369"/>
            <a:ext cx="5144645" cy="494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001" sz="2000" dirty="0"/>
              <a:t>Promoting digital wellbeing</a:t>
            </a:r>
            <a:r>
              <a:rPr lang="en-001" dirty="0"/>
              <a:t>: strategies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A08F6C0-1D55-CDC5-4577-B84F8DF731CC}"/>
              </a:ext>
            </a:extLst>
          </p:cNvPr>
          <p:cNvSpPr txBox="1">
            <a:spLocks/>
          </p:cNvSpPr>
          <p:nvPr/>
        </p:nvSpPr>
        <p:spPr>
          <a:xfrm>
            <a:off x="5790447" y="3759263"/>
            <a:ext cx="5246646" cy="710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001" dirty="0"/>
              <a:t>Ensuring safe learning environments: </a:t>
            </a:r>
            <a:r>
              <a:rPr lang="en-001" dirty="0" err="1"/>
              <a:t>eSafety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BC0FFDC-07CA-FAD0-6F9A-FDEB8E0DF1E0}"/>
              </a:ext>
            </a:extLst>
          </p:cNvPr>
          <p:cNvSpPr txBox="1">
            <a:spLocks/>
          </p:cNvSpPr>
          <p:nvPr/>
        </p:nvSpPr>
        <p:spPr>
          <a:xfrm>
            <a:off x="5780958" y="5042080"/>
            <a:ext cx="4448046" cy="4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001" dirty="0"/>
              <a:t>Your eTwinning projects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995CD7-FCF3-E9BD-0B84-0E91135C54C5}"/>
              </a:ext>
            </a:extLst>
          </p:cNvPr>
          <p:cNvSpPr/>
          <p:nvPr/>
        </p:nvSpPr>
        <p:spPr>
          <a:xfrm>
            <a:off x="760326" y="2775429"/>
            <a:ext cx="2205897" cy="420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7" name="Picture 16" descr="The picture shows children working with colourful arts and crafts materials">
            <a:extLst>
              <a:ext uri="{FF2B5EF4-FFF2-40B4-BE49-F238E27FC236}">
                <a16:creationId xmlns:a16="http://schemas.microsoft.com/office/drawing/2014/main" id="{23A4825A-B011-AAF7-F5B2-B95FF11A49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952">
            <a:off x="-333950" y="1453728"/>
            <a:ext cx="5544838" cy="3696558"/>
          </a:xfrm>
          <a:prstGeom prst="lightningBolt">
            <a:avLst/>
          </a:prstGeom>
        </p:spPr>
      </p:pic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0FD7BC31-0980-2E0E-8696-E617A835A23C}"/>
              </a:ext>
            </a:extLst>
          </p:cNvPr>
          <p:cNvSpPr txBox="1">
            <a:spLocks/>
          </p:cNvSpPr>
          <p:nvPr/>
        </p:nvSpPr>
        <p:spPr>
          <a:xfrm>
            <a:off x="19214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i="1" dirty="0">
                <a:solidFill>
                  <a:schemeClr val="bg1">
                    <a:lumMod val="50000"/>
                  </a:schemeClr>
                </a:solidFill>
              </a:rPr>
              <a:t>Image source: Yan </a:t>
            </a:r>
            <a:r>
              <a:rPr lang="en-GB" sz="900" i="1" dirty="0" err="1">
                <a:solidFill>
                  <a:schemeClr val="bg1">
                    <a:lumMod val="50000"/>
                  </a:schemeClr>
                </a:solidFill>
              </a:rPr>
              <a:t>Krukau</a:t>
            </a:r>
            <a:endParaRPr lang="en-GB" sz="9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84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2A8B9AC-FD16-5959-1142-4BD6325D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001" dirty="0"/>
              <a:t>What is digital wellbeing for you?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B48945-9D0E-25A7-A5DB-6A41AD3218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noProof="0" smtClean="0"/>
              <a:pPr/>
              <a:t>3</a:t>
            </a:fld>
            <a:endParaRPr lang="en-GB" b="1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2BC0EE6-C7AF-9645-5286-04D5D098D6E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D1E87-E3A9-469B-E923-62ADBE71009E}"/>
              </a:ext>
            </a:extLst>
          </p:cNvPr>
          <p:cNvSpPr txBox="1"/>
          <p:nvPr/>
        </p:nvSpPr>
        <p:spPr>
          <a:xfrm>
            <a:off x="609600" y="2081752"/>
            <a:ext cx="7586891" cy="1879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001" sz="2000" b="1" dirty="0">
                <a:solidFill>
                  <a:schemeClr val="accent4"/>
                </a:solidFill>
              </a:rPr>
              <a:t>What comes to mind when you read “digital wellbeing”? </a:t>
            </a:r>
          </a:p>
          <a:p>
            <a:pPr>
              <a:lnSpc>
                <a:spcPct val="150000"/>
              </a:lnSpc>
            </a:pPr>
            <a:r>
              <a:rPr lang="en-001" sz="2000" b="1" dirty="0">
                <a:solidFill>
                  <a:schemeClr val="accent4"/>
                </a:solidFill>
              </a:rPr>
              <a:t>What are some key elements to ensuring it? </a:t>
            </a:r>
          </a:p>
          <a:p>
            <a:pPr>
              <a:lnSpc>
                <a:spcPct val="150000"/>
              </a:lnSpc>
            </a:pPr>
            <a:r>
              <a:rPr lang="en-001" sz="2000" b="1" dirty="0">
                <a:solidFill>
                  <a:schemeClr val="accent4"/>
                </a:solidFill>
              </a:rPr>
              <a:t>What relevance does it have for schools? </a:t>
            </a:r>
          </a:p>
          <a:p>
            <a:pPr>
              <a:lnSpc>
                <a:spcPct val="150000"/>
              </a:lnSpc>
            </a:pPr>
            <a:r>
              <a:rPr lang="en-001" sz="2000" b="1" dirty="0">
                <a:solidFill>
                  <a:schemeClr val="accent4"/>
                </a:solidFill>
              </a:rPr>
              <a:t>Who are important stakeholders in ensuring it?</a:t>
            </a:r>
            <a:endParaRPr lang="en-001" b="1" dirty="0">
              <a:solidFill>
                <a:schemeClr val="accent4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20F07E3-3E28-B7CC-1224-1A758027D2E8}"/>
              </a:ext>
            </a:extLst>
          </p:cNvPr>
          <p:cNvSpPr/>
          <p:nvPr/>
        </p:nvSpPr>
        <p:spPr>
          <a:xfrm>
            <a:off x="7655280" y="2946656"/>
            <a:ext cx="1082421" cy="50904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09F2A0-AFC9-22EF-7412-5A91E43BA8B1}"/>
              </a:ext>
            </a:extLst>
          </p:cNvPr>
          <p:cNvSpPr txBox="1"/>
          <p:nvPr/>
        </p:nvSpPr>
        <p:spPr>
          <a:xfrm>
            <a:off x="9225699" y="2920249"/>
            <a:ext cx="2356701" cy="52322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001" sz="2800" b="1" dirty="0">
                <a:solidFill>
                  <a:schemeClr val="bg1"/>
                </a:solidFill>
              </a:rPr>
              <a:t>3 keywords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D235F6-30A3-1D4B-192D-07D937247C2C}"/>
              </a:ext>
            </a:extLst>
          </p:cNvPr>
          <p:cNvSpPr txBox="1"/>
          <p:nvPr/>
        </p:nvSpPr>
        <p:spPr>
          <a:xfrm>
            <a:off x="2409232" y="5083330"/>
            <a:ext cx="4505325" cy="87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001" dirty="0">
                <a:solidFill>
                  <a:schemeClr val="bg1"/>
                </a:solidFill>
              </a:rPr>
              <a:t>Go to </a:t>
            </a:r>
            <a:r>
              <a:rPr lang="en-001" u="sng" dirty="0">
                <a:solidFill>
                  <a:schemeClr val="bg1"/>
                </a:solidFill>
              </a:rPr>
              <a:t>menti.com</a:t>
            </a:r>
            <a:r>
              <a:rPr lang="en-001" dirty="0">
                <a:solidFill>
                  <a:schemeClr val="bg1"/>
                </a:solidFill>
              </a:rPr>
              <a:t> and insert the code </a:t>
            </a:r>
            <a:r>
              <a:rPr lang="en-001" b="1" dirty="0">
                <a:solidFill>
                  <a:schemeClr val="accent6"/>
                </a:solidFill>
              </a:rPr>
              <a:t>13 78 86  </a:t>
            </a:r>
            <a:r>
              <a:rPr lang="en-001" dirty="0">
                <a:solidFill>
                  <a:schemeClr val="bg1"/>
                </a:solidFill>
              </a:rPr>
              <a:t>OR scan the QR code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731EC5-351C-6258-D53F-34BBDC72A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291" y="4454833"/>
            <a:ext cx="2127488" cy="21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2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close up of words&#10;&#10;Description automatically generated">
            <a:extLst>
              <a:ext uri="{FF2B5EF4-FFF2-40B4-BE49-F238E27FC236}">
                <a16:creationId xmlns:a16="http://schemas.microsoft.com/office/drawing/2014/main" id="{C2EE979B-2CC9-DFE6-2082-6AF26C97D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05" y="382156"/>
            <a:ext cx="10834575" cy="609368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5AF366-15FF-8973-63C9-1A8359BFC2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25F0B-28F0-53E0-92BB-5F4396DE829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516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DB1E0C-3647-569C-77D9-DC9B5615B9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923293-C36A-35A6-9066-09D68C98E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001" dirty="0"/>
              <a:t>Digital wellbeing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88157-A1EE-2AB0-B308-45CF26BB8BC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4883F2-6873-3793-1933-DEF47FB29A51}"/>
              </a:ext>
            </a:extLst>
          </p:cNvPr>
          <p:cNvSpPr txBox="1"/>
          <p:nvPr/>
        </p:nvSpPr>
        <p:spPr>
          <a:xfrm>
            <a:off x="514350" y="1572156"/>
            <a:ext cx="1041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0" i="1" u="none" strike="noStrike" baseline="0" dirty="0">
                <a:solidFill>
                  <a:srgbClr val="58595B"/>
                </a:solidFill>
                <a:latin typeface="CenturyGothic"/>
              </a:rPr>
              <a:t>“</a:t>
            </a:r>
            <a:r>
              <a:rPr lang="en-001" sz="2400" b="0" i="1" u="none" strike="noStrike" baseline="0" dirty="0">
                <a:solidFill>
                  <a:srgbClr val="58595B"/>
                </a:solidFill>
                <a:latin typeface="CenturyGothic"/>
              </a:rPr>
              <a:t>T</a:t>
            </a:r>
            <a:r>
              <a:rPr lang="es-ES" sz="2400" b="0" i="1" u="none" strike="noStrike" baseline="0" dirty="0">
                <a:solidFill>
                  <a:srgbClr val="58595B"/>
                </a:solidFill>
                <a:latin typeface="CenturyGothic"/>
              </a:rPr>
              <a:t>he </a:t>
            </a:r>
            <a:r>
              <a:rPr lang="es-ES" sz="2400" b="0" i="1" u="none" strike="noStrike" baseline="0" dirty="0" err="1">
                <a:solidFill>
                  <a:srgbClr val="58595B"/>
                </a:solidFill>
                <a:latin typeface="CenturyGothic"/>
              </a:rPr>
              <a:t>impact</a:t>
            </a:r>
            <a:r>
              <a:rPr lang="es-ES" sz="2400" b="0" i="1" u="none" strike="noStrike" baseline="0" dirty="0">
                <a:solidFill>
                  <a:srgbClr val="58595B"/>
                </a:solidFill>
                <a:latin typeface="CenturyGothic"/>
              </a:rPr>
              <a:t> </a:t>
            </a:r>
            <a:r>
              <a:rPr lang="es-ES" sz="2400" b="0" i="1" u="none" strike="noStrike" baseline="0" dirty="0" err="1">
                <a:solidFill>
                  <a:srgbClr val="58595B"/>
                </a:solidFill>
                <a:latin typeface="CenturyGothic"/>
              </a:rPr>
              <a:t>of</a:t>
            </a:r>
            <a:r>
              <a:rPr lang="es-ES" sz="2400" b="0" i="1" u="none" strike="noStrike" baseline="0" dirty="0">
                <a:solidFill>
                  <a:srgbClr val="58595B"/>
                </a:solidFill>
                <a:latin typeface="CenturyGothic"/>
              </a:rPr>
              <a:t> digital</a:t>
            </a:r>
            <a:r>
              <a:rPr lang="en-001" sz="2400" b="0" i="1" u="none" strike="noStrike" baseline="0" dirty="0">
                <a:solidFill>
                  <a:srgbClr val="58595B"/>
                </a:solidFill>
                <a:latin typeface="CenturyGothic"/>
              </a:rPr>
              <a:t> </a:t>
            </a:r>
            <a:r>
              <a:rPr lang="en-GB" sz="2400" b="0" i="1" u="none" strike="noStrike" baseline="0" dirty="0">
                <a:solidFill>
                  <a:srgbClr val="58595B"/>
                </a:solidFill>
                <a:latin typeface="CenturyGothic"/>
              </a:rPr>
              <a:t>technologies on what it means to live a life that is good for a human being in an information</a:t>
            </a:r>
            <a:r>
              <a:rPr lang="en-001" sz="2400" b="0" i="1" u="none" strike="noStrike" baseline="0" dirty="0">
                <a:solidFill>
                  <a:srgbClr val="58595B"/>
                </a:solidFill>
                <a:latin typeface="CenturyGothic"/>
              </a:rPr>
              <a:t> </a:t>
            </a:r>
            <a:r>
              <a:rPr lang="en-GB" sz="2400" b="0" i="1" u="none" strike="noStrike" baseline="0" dirty="0">
                <a:solidFill>
                  <a:srgbClr val="58595B"/>
                </a:solidFill>
                <a:latin typeface="CenturyGothic"/>
              </a:rPr>
              <a:t>society</a:t>
            </a:r>
            <a:r>
              <a:rPr lang="es-ES" sz="2400" b="0" i="1" u="none" strike="noStrike" baseline="0" dirty="0">
                <a:solidFill>
                  <a:srgbClr val="58595B"/>
                </a:solidFill>
                <a:latin typeface="CenturyGothic"/>
              </a:rPr>
              <a:t>”</a:t>
            </a:r>
            <a:r>
              <a:rPr lang="en-001" sz="2400" b="0" i="1" u="none" strike="noStrike" baseline="0" dirty="0">
                <a:solidFill>
                  <a:srgbClr val="58595B"/>
                </a:solidFill>
                <a:latin typeface="CenturyGothic"/>
              </a:rPr>
              <a:t> (</a:t>
            </a:r>
            <a:r>
              <a:rPr lang="en-001" sz="2400" b="0" i="1" u="none" strike="noStrike" baseline="0" dirty="0">
                <a:solidFill>
                  <a:srgbClr val="58595B"/>
                </a:solidFill>
                <a:latin typeface="CenturyGothic"/>
                <a:hlinkClick r:id="rId3"/>
              </a:rPr>
              <a:t>Burr and </a:t>
            </a:r>
            <a:r>
              <a:rPr lang="en-001" sz="2400" b="0" i="1" u="none" strike="noStrike" baseline="0" dirty="0" err="1">
                <a:solidFill>
                  <a:srgbClr val="58595B"/>
                </a:solidFill>
                <a:latin typeface="CenturyGothic"/>
                <a:hlinkClick r:id="rId3"/>
              </a:rPr>
              <a:t>Floridi</a:t>
            </a:r>
            <a:r>
              <a:rPr lang="en-001" sz="2400" b="0" i="1" u="none" strike="noStrike" baseline="0" dirty="0">
                <a:solidFill>
                  <a:srgbClr val="58595B"/>
                </a:solidFill>
                <a:latin typeface="CenturyGothic"/>
                <a:hlinkClick r:id="rId3"/>
              </a:rPr>
              <a:t>, 2019</a:t>
            </a:r>
            <a:r>
              <a:rPr lang="en-001" sz="2400" b="0" i="1" u="none" strike="noStrike" baseline="0" dirty="0">
                <a:solidFill>
                  <a:srgbClr val="58595B"/>
                </a:solidFill>
                <a:latin typeface="CenturyGothic"/>
              </a:rPr>
              <a:t>)</a:t>
            </a:r>
            <a:endParaRPr lang="en-001" sz="24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4FFDF-C856-FB73-0630-EBA0FD820B18}"/>
              </a:ext>
            </a:extLst>
          </p:cNvPr>
          <p:cNvSpPr txBox="1"/>
          <p:nvPr/>
        </p:nvSpPr>
        <p:spPr>
          <a:xfrm>
            <a:off x="514350" y="2872640"/>
            <a:ext cx="1041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0" i="1" u="none" strike="noStrike" baseline="0" dirty="0">
                <a:solidFill>
                  <a:srgbClr val="58595B"/>
                </a:solidFill>
                <a:latin typeface="CenturyGothic"/>
              </a:rPr>
              <a:t>“</a:t>
            </a:r>
            <a:r>
              <a:rPr lang="en-GB" sz="2400" b="0" i="1" u="none" strike="noStrike" baseline="0" dirty="0">
                <a:solidFill>
                  <a:srgbClr val="58595B"/>
                </a:solidFill>
                <a:latin typeface="CenturyGothic"/>
              </a:rPr>
              <a:t>The enhancement and improvement of human well-being, in the intermediate and long term, through the use of digital media”</a:t>
            </a:r>
            <a:r>
              <a:rPr lang="en-001" sz="2400" b="0" i="1" u="none" strike="noStrike" baseline="0" dirty="0">
                <a:solidFill>
                  <a:srgbClr val="58595B"/>
                </a:solidFill>
                <a:latin typeface="CenturyGothic"/>
              </a:rPr>
              <a:t> (</a:t>
            </a:r>
            <a:r>
              <a:rPr lang="en-001" sz="2400" b="0" i="1" u="none" strike="noStrike" baseline="0" dirty="0">
                <a:solidFill>
                  <a:srgbClr val="58595B"/>
                </a:solidFill>
                <a:latin typeface="CenturyGothic"/>
                <a:hlinkClick r:id="rId4"/>
              </a:rPr>
              <a:t>UNESCO</a:t>
            </a:r>
            <a:r>
              <a:rPr lang="en-001" sz="2400" b="0" i="1" u="none" strike="noStrike" baseline="0" dirty="0">
                <a:solidFill>
                  <a:srgbClr val="58595B"/>
                </a:solidFill>
                <a:latin typeface="CenturyGothic"/>
              </a:rPr>
              <a:t>)</a:t>
            </a:r>
            <a:endParaRPr lang="en-001" sz="2400" i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951AF12-CBAE-BC30-6568-3E72730F2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3969276"/>
            <a:ext cx="5980718" cy="2069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001" sz="1800" dirty="0"/>
              <a:t>At school:</a:t>
            </a:r>
          </a:p>
          <a:p>
            <a:r>
              <a:rPr lang="en-001" sz="1800" dirty="0"/>
              <a:t>Use of digital tools in the classroom (balance)</a:t>
            </a:r>
          </a:p>
          <a:p>
            <a:r>
              <a:rPr lang="en-001" sz="1800" dirty="0"/>
              <a:t>Online safety and data privacy</a:t>
            </a:r>
          </a:p>
          <a:p>
            <a:r>
              <a:rPr lang="en-001" sz="1800" dirty="0"/>
              <a:t>Attention to cyberbullying</a:t>
            </a:r>
          </a:p>
          <a:p>
            <a:r>
              <a:rPr lang="en-001" sz="1800" dirty="0"/>
              <a:t>Training in digital skills</a:t>
            </a:r>
          </a:p>
          <a:p>
            <a:endParaRPr lang="en-001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79E6C0-E469-89E9-1012-D234BBD5FACA}"/>
              </a:ext>
            </a:extLst>
          </p:cNvPr>
          <p:cNvSpPr txBox="1"/>
          <p:nvPr/>
        </p:nvSpPr>
        <p:spPr>
          <a:xfrm>
            <a:off x="5974433" y="5004121"/>
            <a:ext cx="5703217" cy="454996"/>
          </a:xfrm>
          <a:prstGeom prst="rect">
            <a:avLst/>
          </a:prstGeom>
          <a:solidFill>
            <a:schemeClr val="accent2">
              <a:alpha val="20000"/>
            </a:schemeClr>
          </a:solidFill>
          <a:ln cap="rnd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001" dirty="0"/>
              <a:t>Go to </a:t>
            </a:r>
            <a:r>
              <a:rPr lang="en-001" u="sng" dirty="0"/>
              <a:t>menti.com</a:t>
            </a:r>
            <a:r>
              <a:rPr lang="en-001" dirty="0"/>
              <a:t> and insert the code </a:t>
            </a:r>
            <a:r>
              <a:rPr lang="en-001" b="1" dirty="0">
                <a:solidFill>
                  <a:schemeClr val="accent5"/>
                </a:solidFill>
              </a:rPr>
              <a:t>13 78 86 </a:t>
            </a:r>
          </a:p>
        </p:txBody>
      </p:sp>
    </p:spTree>
    <p:extLst>
      <p:ext uri="{BB962C8B-B14F-4D97-AF65-F5344CB8AC3E}">
        <p14:creationId xmlns:p14="http://schemas.microsoft.com/office/powerpoint/2010/main" val="251840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uild="p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5AF366-15FF-8973-63C9-1A8359BFC2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25F0B-28F0-53E0-92BB-5F4396DE829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EB5528E7-69C6-2F3A-DC82-4D09DB82C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9" y="692944"/>
            <a:ext cx="10096493" cy="5678568"/>
          </a:xfrm>
        </p:spPr>
      </p:pic>
    </p:spTree>
    <p:extLst>
      <p:ext uri="{BB962C8B-B14F-4D97-AF65-F5344CB8AC3E}">
        <p14:creationId xmlns:p14="http://schemas.microsoft.com/office/powerpoint/2010/main" val="1559244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9F27-86D1-800F-AD42-4050AA0E6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001" sz="2800" dirty="0"/>
              <a:t>Promoting digital wellbeing: strategies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970BB-8FA6-4D46-8462-5EC28BDE43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661688-EFDC-4869-A259-3ECB12EFD7C9}" type="slidenum">
              <a:rPr lang="en-GB" noProof="0" smtClean="0"/>
              <a:pPr/>
              <a:t>7</a:t>
            </a:fld>
            <a:endParaRPr lang="en-GB" b="1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F97FE-216D-C686-FD9E-DCFC76B3FA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Image source: </a:t>
            </a:r>
            <a:r>
              <a:rPr lang="en-001" i="0" dirty="0"/>
              <a:t>Perspective series, Wellbeing in a digital world, Issue 12, December 2023; European Schoolnet.</a:t>
            </a:r>
            <a:endParaRPr lang="en-GB" i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B9E8F-2A87-7F14-FE77-A7F7716C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124" y="1839218"/>
            <a:ext cx="9650271" cy="37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49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26EE3AAE-DC84-4FE1-AB42-ED78CE8F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0661688-EFDC-4869-A259-3ECB12EFD7C9}" type="slidenum">
              <a:rPr lang="en-GB" noProof="0" smtClean="0"/>
              <a:pPr/>
              <a:t>8</a:t>
            </a:fld>
            <a:endParaRPr lang="en-GB" b="1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67B341-D033-4C3F-92D7-7B02477ED0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Image source: Adobe Stock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6E743E-24BB-4FA7-BDDD-C385B0C47140}"/>
              </a:ext>
            </a:extLst>
          </p:cNvPr>
          <p:cNvSpPr txBox="1"/>
          <p:nvPr/>
        </p:nvSpPr>
        <p:spPr>
          <a:xfrm>
            <a:off x="609599" y="1387940"/>
            <a:ext cx="7006683" cy="46313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spAutoFit/>
          </a:bodyPr>
          <a:lstStyle/>
          <a:p>
            <a:pPr>
              <a:buClr>
                <a:schemeClr val="accent4"/>
              </a:buClr>
            </a:pPr>
            <a:r>
              <a:rPr lang="en-001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</a:t>
            </a:r>
            <a:r>
              <a:rPr lang="en-001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to develop teachers’ knowledge and skills to promote (digital) wellbeing.</a:t>
            </a:r>
          </a:p>
          <a:p>
            <a:pPr>
              <a:buClr>
                <a:schemeClr val="accent4"/>
              </a:buClr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1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Balancing digital-based and social activities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 as a support to pedagogy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Allocating screen time reasonably (developing skills vs passive activities)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cooperation among students</a:t>
            </a:r>
            <a:endParaRPr lang="en-001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1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 technological measures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Self-regulation and parent/teacher control tools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 to monitor students’ work and mood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Alternatives to banning devices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accent4"/>
              </a:buClr>
            </a:pP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FB9690-B1B9-485D-BC06-FB1227270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001" sz="2800" dirty="0"/>
              <a:t>Digital wellbeing: role of teachers</a:t>
            </a:r>
            <a:endParaRPr lang="en-GB" sz="2800" dirty="0"/>
          </a:p>
        </p:txBody>
      </p:sp>
      <p:pic>
        <p:nvPicPr>
          <p:cNvPr id="4" name="Picture 3" descr="A group of children sitting around a table with a computer and other gadgets. A teacher is explaining.">
            <a:extLst>
              <a:ext uri="{FF2B5EF4-FFF2-40B4-BE49-F238E27FC236}">
                <a16:creationId xmlns:a16="http://schemas.microsoft.com/office/drawing/2014/main" id="{35BE0086-A6E4-B33F-DA8B-2B26BC2BD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936" y="2319455"/>
            <a:ext cx="3629720" cy="2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96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26EE3AAE-DC84-4FE1-AB42-ED78CE8F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0661688-EFDC-4869-A259-3ECB12EFD7C9}" type="slidenum">
              <a:rPr lang="en-GB" noProof="0" smtClean="0"/>
              <a:pPr/>
              <a:t>9</a:t>
            </a:fld>
            <a:endParaRPr lang="en-GB" b="1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67B341-D033-4C3F-92D7-7B02477ED0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Image source: </a:t>
            </a:r>
            <a:r>
              <a:rPr lang="en-001" dirty="0"/>
              <a:t>OECD Learning Compass 2030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6E743E-24BB-4FA7-BDDD-C385B0C47140}"/>
              </a:ext>
            </a:extLst>
          </p:cNvPr>
          <p:cNvSpPr txBox="1"/>
          <p:nvPr/>
        </p:nvSpPr>
        <p:spPr>
          <a:xfrm>
            <a:off x="609599" y="1382237"/>
            <a:ext cx="7006683" cy="46428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spAutoFit/>
          </a:bodyPr>
          <a:lstStyle/>
          <a:p>
            <a:pPr>
              <a:buClr>
                <a:schemeClr val="accent4"/>
              </a:buClr>
            </a:pPr>
            <a:r>
              <a:rPr lang="en-001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</a:t>
            </a:r>
            <a:r>
              <a:rPr lang="en-001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to build learners’ knowledge, competence and attitudes.</a:t>
            </a:r>
          </a:p>
          <a:p>
            <a:pPr>
              <a:buClr>
                <a:schemeClr val="accent4"/>
              </a:buClr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1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social skills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learners’ development and interactions (offline and online)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a safe and inclusive school climate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Boost digital literacy and skills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 </a:t>
            </a:r>
            <a:r>
              <a:rPr lang="en-001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</a:t>
            </a:r>
            <a:r>
              <a:rPr lang="en-001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en-001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practices</a:t>
            </a:r>
            <a:endParaRPr lang="en-001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1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Boosting agency and self-regulation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Prepare students for a (digital) future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learners “accountability” and agency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Empower learners to take responsibility</a:t>
            </a:r>
          </a:p>
          <a:p>
            <a:pPr marL="993775" lvl="2" indent="-342900">
              <a:lnSpc>
                <a:spcPct val="107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001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Tools such as the OECD Learning Compass 2030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FB9690-B1B9-485D-BC06-FB1227270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8"/>
            <a:ext cx="10972800" cy="365125"/>
          </a:xfrm>
        </p:spPr>
        <p:txBody>
          <a:bodyPr>
            <a:noAutofit/>
          </a:bodyPr>
          <a:lstStyle/>
          <a:p>
            <a:r>
              <a:rPr lang="en-001" sz="2800" dirty="0"/>
              <a:t>Digital wellbeing: role of students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A8E3B-7131-20E7-D138-E818B4AD4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95"/>
          <a:stretch/>
        </p:blipFill>
        <p:spPr>
          <a:xfrm>
            <a:off x="7869274" y="1823155"/>
            <a:ext cx="3891384" cy="37609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3161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UN Color Theme">
      <a:dk1>
        <a:sysClr val="windowText" lastClr="000000"/>
      </a:dk1>
      <a:lt1>
        <a:sysClr val="window" lastClr="FFFFFF"/>
      </a:lt1>
      <a:dk2>
        <a:srgbClr val="054D73"/>
      </a:dk2>
      <a:lt2>
        <a:srgbClr val="E7E6E6"/>
      </a:lt2>
      <a:accent1>
        <a:srgbClr val="054D73"/>
      </a:accent1>
      <a:accent2>
        <a:srgbClr val="0777BE"/>
      </a:accent2>
      <a:accent3>
        <a:srgbClr val="A5A5A5"/>
      </a:accent3>
      <a:accent4>
        <a:srgbClr val="FFD520"/>
      </a:accent4>
      <a:accent5>
        <a:srgbClr val="054D73"/>
      </a:accent5>
      <a:accent6>
        <a:srgbClr val="FFD520"/>
      </a:accent6>
      <a:hlink>
        <a:srgbClr val="0777BE"/>
      </a:hlink>
      <a:folHlink>
        <a:srgbClr val="0777BE"/>
      </a:folHlink>
    </a:clrScheme>
    <a:fontScheme name="EUN Font Styl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- EUN v1" id="{A41D1761-6292-419E-A800-A8A26E538DC4}" vid="{4A2B29AF-7BFF-4288-B3B6-A32251E831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- EUN</Template>
  <TotalTime>163</TotalTime>
  <Words>1081</Words>
  <Application>Microsoft Office PowerPoint</Application>
  <PresentationFormat>Widescreen</PresentationFormat>
  <Paragraphs>127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Batang</vt:lpstr>
      <vt:lpstr>Arial</vt:lpstr>
      <vt:lpstr>Calibri</vt:lpstr>
      <vt:lpstr>Century Gothic</vt:lpstr>
      <vt:lpstr>CenturyGothic</vt:lpstr>
      <vt:lpstr>Office Theme</vt:lpstr>
      <vt:lpstr>Digital wellbeing</vt:lpstr>
      <vt:lpstr>PowerPoint Presentation</vt:lpstr>
      <vt:lpstr>What is digital wellbeing for you?</vt:lpstr>
      <vt:lpstr>PowerPoint Presentation</vt:lpstr>
      <vt:lpstr>Digital wellbeing</vt:lpstr>
      <vt:lpstr>PowerPoint Presentation</vt:lpstr>
      <vt:lpstr>Promoting digital wellbeing: strategies</vt:lpstr>
      <vt:lpstr>Digital wellbeing: role of teachers</vt:lpstr>
      <vt:lpstr>Digital wellbeing: role of students</vt:lpstr>
      <vt:lpstr>PowerPoint Presentation</vt:lpstr>
      <vt:lpstr>Ensuring safe learning environments: eSafety</vt:lpstr>
      <vt:lpstr>What’s next? Learning and engagement opportunities</vt:lpstr>
      <vt:lpstr>What’s next? Learning and engagement opportunities</vt:lpstr>
      <vt:lpstr>eTwinning projects: find a match!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wellbeing</dc:title>
  <dc:creator>Eugenia Casariego Artola</dc:creator>
  <cp:lastModifiedBy>Teacher</cp:lastModifiedBy>
  <cp:revision>7</cp:revision>
  <cp:lastPrinted>2020-12-10T15:42:47Z</cp:lastPrinted>
  <dcterms:created xsi:type="dcterms:W3CDTF">2024-10-02T11:10:56Z</dcterms:created>
  <dcterms:modified xsi:type="dcterms:W3CDTF">2024-10-07T13:49:58Z</dcterms:modified>
</cp:coreProperties>
</file>